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8" r:id="rId10"/>
    <p:sldId id="269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00"/>
    <a:srgbClr val="FF6600"/>
    <a:srgbClr val="FF99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53" autoAdjust="0"/>
    <p:restoredTop sz="94689" autoAdjust="0"/>
  </p:normalViewPr>
  <p:slideViewPr>
    <p:cSldViewPr snapToGrid="0">
      <p:cViewPr varScale="1">
        <p:scale>
          <a:sx n="82" d="100"/>
          <a:sy n="82" d="100"/>
        </p:scale>
        <p:origin x="-204" y="-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3556000" y="0"/>
            <a:ext cx="8636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127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4489157" y="533400"/>
            <a:ext cx="68072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4472589" y="3539864"/>
            <a:ext cx="6819704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7828299" y="6557946"/>
            <a:ext cx="2669952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FA429D8C-8B25-4280-93E7-AC17149D0037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3759200" y="6557946"/>
            <a:ext cx="3903629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0507845" y="6556248"/>
            <a:ext cx="784448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9611825-36A4-4D13-BAD9-C552A62FAC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429D8C-8B25-4280-93E7-AC17149D0037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611825-36A4-4D13-BAD9-C552A62FAC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37600" y="274956"/>
            <a:ext cx="2032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657088" y="6557946"/>
            <a:ext cx="2669952" cy="226902"/>
          </a:xfrm>
        </p:spPr>
        <p:txBody>
          <a:bodyPr/>
          <a:lstStyle>
            <a:extLst/>
          </a:lstStyle>
          <a:p>
            <a:fld id="{FA429D8C-8B25-4280-93E7-AC17149D0037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609600" y="6556248"/>
            <a:ext cx="48768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39328" y="6553200"/>
            <a:ext cx="784448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9611825-36A4-4D13-BAD9-C552A62FAC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9D8C-8B25-4280-93E7-AC17149D0037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11825-36A4-4D13-BAD9-C552A62FAC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3218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9D8C-8B25-4280-93E7-AC17149D0037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11825-36A4-4D13-BAD9-C552A62FAC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805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429D8C-8B25-4280-93E7-AC17149D0037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611825-36A4-4D13-BAD9-C552A62FAC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2400" y="2821838"/>
            <a:ext cx="8340651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22400" y="1905001"/>
            <a:ext cx="8340651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298984" y="6556810"/>
            <a:ext cx="2669952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A429D8C-8B25-4280-93E7-AC17149D0037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313811" y="6556810"/>
            <a:ext cx="38608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978603" y="6555112"/>
            <a:ext cx="784448" cy="228600"/>
          </a:xfrm>
        </p:spPr>
        <p:txBody>
          <a:bodyPr/>
          <a:lstStyle>
            <a:extLst/>
          </a:lstStyle>
          <a:p>
            <a:fld id="{09611825-36A4-4D13-BAD9-C552A62FAC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469392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571744" y="1600201"/>
            <a:ext cx="469392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429D8C-8B25-4280-93E7-AC17149D0037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611825-36A4-4D13-BAD9-C552A62FAC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5867400"/>
            <a:ext cx="469392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5571744" y="5867400"/>
            <a:ext cx="469392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1711840"/>
            <a:ext cx="469392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571744" y="1711840"/>
            <a:ext cx="469392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429D8C-8B25-4280-93E7-AC17149D0037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611825-36A4-4D13-BAD9-C552A62FAC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6064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429D8C-8B25-4280-93E7-AC17149D0037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611825-36A4-4D13-BAD9-C552A62FAC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A429D8C-8B25-4280-93E7-AC17149D0037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611825-36A4-4D13-BAD9-C552A62FAC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86384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497416"/>
            <a:ext cx="786384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609600" y="2133600"/>
            <a:ext cx="9652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429D8C-8B25-4280-93E7-AC17149D0037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611825-36A4-4D13-BAD9-C552A62FAC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797292" y="1004669"/>
            <a:ext cx="5759369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795609" y="998817"/>
            <a:ext cx="5759369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464" y="1143000"/>
            <a:ext cx="4572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185464" y="3283634"/>
            <a:ext cx="4572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429D8C-8B25-4280-93E7-AC17149D0037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611825-36A4-4D13-BAD9-C552A62FAC7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884909" y="1041002"/>
            <a:ext cx="560832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10871200" y="0"/>
            <a:ext cx="1320800" cy="6858000"/>
          </a:xfrm>
          <a:prstGeom prst="rect">
            <a:avLst/>
          </a:prstGeom>
          <a:blipFill>
            <a:blip r:embed="rId15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9600" y="320040"/>
            <a:ext cx="9652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609600" y="1609416"/>
            <a:ext cx="9652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5661248" y="6557946"/>
            <a:ext cx="2669952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FA429D8C-8B25-4280-93E7-AC17149D0037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609600" y="6557946"/>
            <a:ext cx="48768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8335264" y="6556248"/>
            <a:ext cx="784448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9611825-36A4-4D13-BAD9-C552A62FAC7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"Детский сад № 353 комбинированного вида» Авиастроительного  района г. Казани</a:t>
            </a:r>
            <a:r>
              <a:rPr lang="ru-RU" sz="2400" dirty="0" smtClean="0">
                <a:solidFill>
                  <a:schemeClr val="tx2"/>
                </a:solidFill>
              </a:rPr>
              <a:t/>
            </a:r>
            <a:br>
              <a:rPr lang="ru-RU" sz="2400" dirty="0" smtClean="0">
                <a:solidFill>
                  <a:schemeClr val="tx2"/>
                </a:solidFill>
              </a:rPr>
            </a:b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47448" y="2173651"/>
            <a:ext cx="8270172" cy="1495524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Адаптированная основная образовательная программа</a:t>
            </a:r>
          </a:p>
          <a:p>
            <a:endParaRPr lang="ru-RU" dirty="0"/>
          </a:p>
        </p:txBody>
      </p:sp>
      <p:pic>
        <p:nvPicPr>
          <p:cNvPr id="5" name="Содержимое 4" descr="комплет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56843" y="3078866"/>
            <a:ext cx="4822823" cy="2975859"/>
          </a:xfrm>
        </p:spPr>
      </p:pic>
    </p:spTree>
    <p:extLst>
      <p:ext uri="{BB962C8B-B14F-4D97-AF65-F5344CB8AC3E}">
        <p14:creationId xmlns:p14="http://schemas.microsoft.com/office/powerpoint/2010/main" xmlns="" val="2903756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286" y="1903989"/>
            <a:ext cx="8567056" cy="4420611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006600"/>
                </a:solidFill>
              </a:rPr>
              <a:t/>
            </a:r>
            <a:br>
              <a:rPr lang="ru-RU" sz="1800" b="1" dirty="0" smtClean="0">
                <a:solidFill>
                  <a:srgbClr val="006600"/>
                </a:solidFill>
              </a:rPr>
            </a:br>
            <a:r>
              <a:rPr lang="ru-RU" sz="1800" b="1" dirty="0" smtClean="0">
                <a:solidFill>
                  <a:srgbClr val="006600"/>
                </a:solidFill>
              </a:rPr>
              <a:t/>
            </a:r>
            <a:br>
              <a:rPr lang="ru-RU" sz="1800" b="1" dirty="0" smtClean="0">
                <a:solidFill>
                  <a:srgbClr val="006600"/>
                </a:solidFill>
              </a:rPr>
            </a:br>
            <a:endParaRPr lang="ru-RU" sz="1600" dirty="0">
              <a:solidFill>
                <a:srgbClr val="0066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4286" y="205818"/>
            <a:ext cx="8752114" cy="1546781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группе компенсирующей направленности для детей с тяжелыми нарушениями речи учитель-логопед и другие специалисты привлекают родителей к 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коррекционно-развивающей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работе через систему методических рекомендаций</a:t>
            </a:r>
            <a:r>
              <a:rPr lang="ru-RU" sz="2400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b="1" dirty="0">
              <a:solidFill>
                <a:srgbClr val="FF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44286" y="2622446"/>
            <a:ext cx="827314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 рекомендации родители получают в устной форме на консультациях и еженедельно по пятницам в письменной форме в специальных тетрадях. Рекомендации родителям по организации домашней работы с детьми необходимы для того, чтобы как можно скорее ликвидировать отставание детей как в речевом, так и в общем развитии. Методические рекомендации, данные в тетрадях, подскажут родителям, в какое время лучше организовать совместную игровую деятельность с ребенком, во что и как следует играть с ребенком дома. Они предоставят ребенку возможность занять активную позицию, вступить в диалог с окружающим миром, найти ответы на многие вопросы с помощью взрослого.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963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193559" y="1"/>
            <a:ext cx="7766936" cy="5669280"/>
          </a:xfrm>
        </p:spPr>
        <p:txBody>
          <a:bodyPr/>
          <a:lstStyle/>
          <a:p>
            <a:pPr algn="l"/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Адаптированная основная образовательная программа (Программа) для детей с тяжелыми нарушениями речи муниципального автономного дошкольного образовательного учреждения «Детский сад 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353 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комбинированного 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вида» Авиастроительного  района 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Казани 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предназначена для педагогов, которые работают с детьми от 5 до 7 лет, имеющими тяжелые нарушения речи (ТНР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2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416690" y="0"/>
            <a:ext cx="11412636" cy="6551271"/>
          </a:xfrm>
        </p:spPr>
        <p:txBody>
          <a:bodyPr>
            <a:noAutofit/>
          </a:bodyPr>
          <a:lstStyle/>
          <a:p>
            <a:pPr algn="ctr"/>
            <a:endParaRPr lang="ru-RU" sz="20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45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33644" y="627013"/>
            <a:ext cx="9642321" cy="5919260"/>
          </a:xfrm>
        </p:spPr>
        <p:txBody>
          <a:bodyPr>
            <a:normAutofit/>
          </a:bodyPr>
          <a:lstStyle/>
          <a:p>
            <a:r>
              <a:rPr lang="ru-RU" sz="2400" b="1" u="sng" dirty="0" smtClean="0">
                <a:solidFill>
                  <a:schemeClr val="tx2"/>
                </a:solidFill>
              </a:rPr>
              <a:t>Программа разработана на два года,  с учетом:</a:t>
            </a:r>
            <a:br>
              <a:rPr lang="ru-RU" sz="2400" b="1" u="sng" dirty="0" smtClean="0">
                <a:solidFill>
                  <a:schemeClr val="tx2"/>
                </a:solidFill>
              </a:rPr>
            </a:br>
            <a:r>
              <a:rPr lang="ru-RU" sz="2400" u="sng" dirty="0" smtClean="0">
                <a:solidFill>
                  <a:schemeClr val="tx2"/>
                </a:solidFill>
              </a:rPr>
              <a:t/>
            </a:r>
            <a:br>
              <a:rPr lang="ru-RU" sz="2400" u="sng" dirty="0" smtClean="0">
                <a:solidFill>
                  <a:schemeClr val="tx2"/>
                </a:solidFill>
              </a:rPr>
            </a:b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smtClean="0">
                <a:solidFill>
                  <a:schemeClr val="tx2"/>
                </a:solidFill>
              </a:rPr>
              <a:t>-  основной </a:t>
            </a:r>
            <a:r>
              <a:rPr lang="ru-RU" sz="2400" dirty="0">
                <a:solidFill>
                  <a:schemeClr val="tx2"/>
                </a:solidFill>
              </a:rPr>
              <a:t>образовательной программы дошкольного образования МАДОУ «Детский сад </a:t>
            </a:r>
            <a:r>
              <a:rPr lang="ru-RU" sz="2400" dirty="0" smtClean="0">
                <a:solidFill>
                  <a:schemeClr val="tx2"/>
                </a:solidFill>
              </a:rPr>
              <a:t>№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smtClean="0">
                <a:solidFill>
                  <a:schemeClr val="tx2"/>
                </a:solidFill>
              </a:rPr>
              <a:t>353»</a:t>
            </a:r>
            <a:r>
              <a:rPr lang="ru-RU" sz="2400" dirty="0" smtClean="0">
                <a:solidFill>
                  <a:schemeClr val="tx2"/>
                </a:solidFill>
              </a:rPr>
              <a:t/>
            </a:r>
            <a:br>
              <a:rPr lang="ru-RU" sz="2400" dirty="0" smtClean="0">
                <a:solidFill>
                  <a:schemeClr val="tx2"/>
                </a:solidFill>
              </a:rPr>
            </a:br>
            <a:r>
              <a:rPr lang="ru-RU" sz="2400" dirty="0" smtClean="0">
                <a:solidFill>
                  <a:schemeClr val="tx2"/>
                </a:solidFill>
              </a:rPr>
              <a:t/>
            </a:r>
            <a:br>
              <a:rPr lang="ru-RU" sz="2400" dirty="0" smtClean="0">
                <a:solidFill>
                  <a:schemeClr val="tx2"/>
                </a:solidFill>
              </a:rPr>
            </a:br>
            <a:r>
              <a:rPr lang="ru-RU" sz="2400" dirty="0" smtClean="0">
                <a:solidFill>
                  <a:schemeClr val="tx2"/>
                </a:solidFill>
              </a:rPr>
              <a:t> - примерной </a:t>
            </a:r>
            <a:r>
              <a:rPr lang="ru-RU" sz="2400" dirty="0">
                <a:solidFill>
                  <a:schemeClr val="tx2"/>
                </a:solidFill>
              </a:rPr>
              <a:t>адаптированной основной образовательной программы </a:t>
            </a:r>
            <a:r>
              <a:rPr lang="ru-RU" sz="2400" dirty="0" smtClean="0">
                <a:solidFill>
                  <a:schemeClr val="tx2"/>
                </a:solidFill>
              </a:rPr>
              <a:t>дошкольного образования для </a:t>
            </a:r>
            <a:r>
              <a:rPr lang="ru-RU" sz="2400" dirty="0">
                <a:solidFill>
                  <a:schemeClr val="tx2"/>
                </a:solidFill>
              </a:rPr>
              <a:t>детей с тяжелыми нарушениями речи </a:t>
            </a:r>
            <a:r>
              <a:rPr lang="ru-RU" sz="2400" dirty="0" smtClean="0">
                <a:solidFill>
                  <a:schemeClr val="tx2"/>
                </a:solidFill>
              </a:rPr>
              <a:t/>
            </a:r>
            <a:br>
              <a:rPr lang="ru-RU" sz="2400" dirty="0" smtClean="0">
                <a:solidFill>
                  <a:schemeClr val="tx2"/>
                </a:solidFill>
              </a:rPr>
            </a:br>
            <a:r>
              <a:rPr lang="ru-RU" sz="2400" dirty="0" smtClean="0">
                <a:solidFill>
                  <a:schemeClr val="tx2"/>
                </a:solidFill>
              </a:rPr>
              <a:t/>
            </a:r>
            <a:br>
              <a:rPr lang="ru-RU" sz="2400" dirty="0" smtClean="0">
                <a:solidFill>
                  <a:schemeClr val="tx2"/>
                </a:solidFill>
              </a:rPr>
            </a:br>
            <a:r>
              <a:rPr lang="ru-RU" sz="2400" dirty="0" smtClean="0">
                <a:solidFill>
                  <a:schemeClr val="tx2"/>
                </a:solidFill>
              </a:rPr>
              <a:t>- примерной </a:t>
            </a:r>
            <a:r>
              <a:rPr lang="ru-RU" sz="2400" dirty="0">
                <a:solidFill>
                  <a:schemeClr val="tx2"/>
                </a:solidFill>
              </a:rPr>
              <a:t>адаптированной основной образовательной программы для детей с тяжелыми нарушениями речи с 5 до 7 лет. Н.В. </a:t>
            </a:r>
            <a:r>
              <a:rPr lang="ru-RU" sz="2400" dirty="0" err="1">
                <a:solidFill>
                  <a:schemeClr val="tx2"/>
                </a:solidFill>
              </a:rPr>
              <a:t>Нищевой</a:t>
            </a:r>
            <a:r>
              <a:rPr lang="ru-RU" sz="2400" dirty="0">
                <a:solidFill>
                  <a:schemeClr val="tx2"/>
                </a:solidFill>
              </a:rPr>
              <a:t>. Санкт-Петербург ДЕТСТВО-ПРЕСС, 2015.</a:t>
            </a:r>
            <a:endParaRPr lang="ru-RU" sz="2400" u="sng" dirty="0">
              <a:solidFill>
                <a:schemeClr val="tx2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696534" y="84905"/>
            <a:ext cx="8596668" cy="888273"/>
          </a:xfrm>
        </p:spPr>
        <p:txBody>
          <a:bodyPr>
            <a:normAutofit/>
          </a:bodyPr>
          <a:lstStyle/>
          <a:p>
            <a:pPr algn="ctr">
              <a:spcBef>
                <a:spcPts val="400"/>
              </a:spcBef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353»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400"/>
              </a:spcBef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Адаптированная основная образовательная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endParaRPr lang="ru-RU" b="1" dirty="0">
              <a:solidFill>
                <a:srgbClr val="C0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56261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0506" y="119743"/>
            <a:ext cx="8596668" cy="1034143"/>
          </a:xfrm>
        </p:spPr>
        <p:txBody>
          <a:bodyPr>
            <a:noAutofit/>
          </a:bodyPr>
          <a:lstStyle/>
          <a:p>
            <a:r>
              <a:rPr lang="ru-RU" sz="2000" b="1" u="sng" dirty="0">
                <a:solidFill>
                  <a:schemeClr val="tx2"/>
                </a:solidFill>
              </a:rPr>
              <a:t>Содержание Программы в соответствии с требованиями Стандарта включает три основных раздела – целевой, содержательный и организационный.</a:t>
            </a:r>
            <a:br>
              <a:rPr lang="ru-RU" sz="2000" b="1" u="sng" dirty="0">
                <a:solidFill>
                  <a:schemeClr val="tx2"/>
                </a:solidFill>
              </a:rPr>
            </a:br>
            <a:endParaRPr lang="ru-RU" sz="2000" b="1" u="sng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366" y="1395185"/>
            <a:ext cx="2612280" cy="4753429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 Программы </a:t>
            </a:r>
            <a:r>
              <a:rPr lang="ru-RU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включает: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пояснительную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записку и планируемые результаты освоения Программы, определяет ее цели и задачи, принципы и подходы к формированию Программы, планируемые результаты ее освоения в виде целевых ориентиров.</a:t>
            </a:r>
          </a:p>
          <a:p>
            <a:endParaRPr lang="ru-RU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00897" y="1395185"/>
            <a:ext cx="4376057" cy="521425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19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Содержательный раздел Программы </a:t>
            </a:r>
            <a:r>
              <a:rPr lang="ru-RU" sz="19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включает:</a:t>
            </a:r>
          </a:p>
          <a:p>
            <a:pPr marL="0" indent="0">
              <a:buNone/>
            </a:pPr>
            <a:r>
              <a:rPr lang="ru-RU" sz="19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образовательной деятельности по пяти образовательным областям: социально-коммуникативное развитие; познавательное развитие; речевое развитие; художественно-эстетическое развитие; физическое развитие; формы, способы, методы и средства реализации программы, которые отражают следующие аспекты образовательной среды: предметно-пространственная развивающая образовательная среда; характер взаимодействия со взрослыми; характер взаимодействия с другими детьми; систему отношений ребенка к миру, к другим людям, к себе </a:t>
            </a:r>
            <a:r>
              <a:rPr lang="ru-RU" sz="19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самому</a:t>
            </a:r>
            <a:r>
              <a:rPr lang="ru-RU" sz="1900" dirty="0" smtClean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1900" u="sng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7620290" y="1395185"/>
            <a:ext cx="3875023" cy="54355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 раздел Программы включает:</a:t>
            </a:r>
          </a:p>
          <a:p>
            <a:pPr marL="0" indent="0">
              <a:buNone/>
            </a:pPr>
            <a:endParaRPr lang="ru-RU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том числе материально-техническое обеспечение, обеспеченность методическими материалами и средствами обучения и воспитания, распорядок 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 дня, особенности организации предметно-пространственной развивающей образовательной среды, а также психолого-педагогически, кадровые и финансовые условия реализации программы. </a:t>
            </a:r>
          </a:p>
        </p:txBody>
      </p:sp>
    </p:spTree>
    <p:extLst>
      <p:ext uri="{BB962C8B-B14F-4D97-AF65-F5344CB8AC3E}">
        <p14:creationId xmlns:p14="http://schemas.microsoft.com/office/powerpoint/2010/main" xmlns="" val="3908185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90250" y="1541608"/>
            <a:ext cx="8596668" cy="4033384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построение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работы в группах компенсирующей направленности для детей с тяжелыми нарушениями речи в возрасте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с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до 7 лет, предусматривающей полную интеграцию действий всех специалистов дошкольного образовательного учреждения и родителей дошкольников. 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90250" y="913391"/>
            <a:ext cx="8596668" cy="665037"/>
          </a:xfrm>
        </p:spPr>
        <p:txBody>
          <a:bodyPr>
            <a:normAutofit/>
          </a:bodyPr>
          <a:lstStyle/>
          <a:p>
            <a:r>
              <a:rPr lang="ru-RU" sz="32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Программы:</a:t>
            </a:r>
            <a:endParaRPr lang="ru-RU" sz="32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4087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74096" y="1458684"/>
            <a:ext cx="8596668" cy="3864429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овладение детьми самостоятельной, связной, грамматически правильной речью и коммуникативными навыками, фонетической системой русского языка, элементами грамоты, что формирует психологическую готовность к обучению в школе и обеспечивает преемственность со следующей ступенью системы общего образования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774096" y="355809"/>
            <a:ext cx="8207201" cy="1570962"/>
          </a:xfrm>
        </p:spPr>
        <p:txBody>
          <a:bodyPr>
            <a:normAutofit/>
          </a:bodyPr>
          <a:lstStyle/>
          <a:p>
            <a:r>
              <a:rPr lang="ru-RU" sz="32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Одной из основных задач Программы</a:t>
            </a:r>
          </a:p>
        </p:txBody>
      </p:sp>
    </p:spTree>
    <p:extLst>
      <p:ext uri="{BB962C8B-B14F-4D97-AF65-F5344CB8AC3E}">
        <p14:creationId xmlns:p14="http://schemas.microsoft.com/office/powerpoint/2010/main" xmlns="" val="177342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39877" y="899891"/>
            <a:ext cx="8934125" cy="1278466"/>
          </a:xfrm>
        </p:spPr>
        <p:txBody>
          <a:bodyPr>
            <a:noAutofit/>
          </a:bodyPr>
          <a:lstStyle/>
          <a:p>
            <a:r>
              <a:rPr lang="ru-RU" b="1" u="sng" dirty="0">
                <a:solidFill>
                  <a:srgbClr val="C00000"/>
                </a:solidFill>
              </a:rPr>
              <a:t>О</a:t>
            </a:r>
            <a:r>
              <a:rPr lang="x-none" b="1" u="sng" dirty="0" smtClean="0">
                <a:solidFill>
                  <a:srgbClr val="C00000"/>
                </a:solidFill>
              </a:rPr>
              <a:t>бразовательн</a:t>
            </a:r>
            <a:r>
              <a:rPr lang="ru-RU" b="1" u="sng" dirty="0" err="1" smtClean="0">
                <a:solidFill>
                  <a:srgbClr val="C00000"/>
                </a:solidFill>
              </a:rPr>
              <a:t>ая</a:t>
            </a:r>
            <a:r>
              <a:rPr lang="x-none" b="1" u="sng" dirty="0" smtClean="0">
                <a:solidFill>
                  <a:srgbClr val="C00000"/>
                </a:solidFill>
              </a:rPr>
              <a:t> деятельност</a:t>
            </a:r>
            <a:r>
              <a:rPr lang="ru-RU" b="1" u="sng" dirty="0" smtClean="0">
                <a:solidFill>
                  <a:srgbClr val="C00000"/>
                </a:solidFill>
              </a:rPr>
              <a:t>ь</a:t>
            </a:r>
            <a:r>
              <a:rPr lang="x-none" b="1" u="sng" dirty="0" smtClean="0">
                <a:solidFill>
                  <a:srgbClr val="C00000"/>
                </a:solidFill>
              </a:rPr>
              <a:t> </a:t>
            </a:r>
            <a:r>
              <a:rPr lang="x-none" b="1" u="sng" dirty="0">
                <a:solidFill>
                  <a:srgbClr val="C00000"/>
                </a:solidFill>
              </a:rPr>
              <a:t>в соответствии с направлениями развития ребенка, </a:t>
            </a:r>
            <a:r>
              <a:rPr lang="x-none" b="1" u="sng" dirty="0" smtClean="0">
                <a:solidFill>
                  <a:srgbClr val="C00000"/>
                </a:solidFill>
              </a:rPr>
              <a:t>представлен</a:t>
            </a:r>
            <a:r>
              <a:rPr lang="ru-RU" b="1" u="sng" dirty="0" smtClean="0">
                <a:solidFill>
                  <a:srgbClr val="C00000"/>
                </a:solidFill>
              </a:rPr>
              <a:t>ы</a:t>
            </a:r>
            <a:r>
              <a:rPr lang="x-none" b="1" u="sng" dirty="0" smtClean="0">
                <a:solidFill>
                  <a:srgbClr val="C00000"/>
                </a:solidFill>
              </a:rPr>
              <a:t> </a:t>
            </a:r>
            <a:r>
              <a:rPr lang="x-none" b="1" u="sng" dirty="0">
                <a:solidFill>
                  <a:srgbClr val="C00000"/>
                </a:solidFill>
              </a:rPr>
              <a:t>в пяти образовательных областях</a:t>
            </a:r>
            <a:r>
              <a:rPr lang="ru-RU" u="sng" dirty="0">
                <a:solidFill>
                  <a:srgbClr val="C00000"/>
                </a:solidFill>
              </a:rPr>
              <a:t/>
            </a:r>
            <a:br>
              <a:rPr lang="ru-RU" u="sng" dirty="0">
                <a:solidFill>
                  <a:srgbClr val="C00000"/>
                </a:solidFill>
              </a:rPr>
            </a:br>
            <a:endParaRPr lang="ru-RU" u="sng" dirty="0">
              <a:solidFill>
                <a:srgbClr val="C00000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2"/>
          </p:nvPr>
        </p:nvSpPr>
        <p:spPr>
          <a:xfrm>
            <a:off x="265378" y="2178357"/>
            <a:ext cx="8900393" cy="3962854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Работой по образовательной области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«Речевое развитие»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 учитель-логопед, а другие специалисты подключаются к работе и планируют образовательную деятельность в соответствии с рекомендациями учителя - логопеда.</a:t>
            </a:r>
          </a:p>
        </p:txBody>
      </p:sp>
    </p:spTree>
    <p:extLst>
      <p:ext uri="{BB962C8B-B14F-4D97-AF65-F5344CB8AC3E}">
        <p14:creationId xmlns:p14="http://schemas.microsoft.com/office/powerpoint/2010/main" xmlns="" val="153642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14049" y="7151913"/>
            <a:ext cx="8596668" cy="171994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6600"/>
                </a:solidFill>
              </a:rPr>
              <a:t>- 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искусств</a:t>
            </a:r>
            <a:b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Центр речевого развития</a:t>
            </a:r>
            <a:b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Центр сюжетно-ролевых игр</a:t>
            </a:r>
            <a:b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Центр конструирования</a:t>
            </a:r>
            <a:b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Музыкальный центр</a:t>
            </a:r>
            <a:b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Центр экспериментирования</a:t>
            </a:r>
            <a:b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Центр физического развития</a:t>
            </a:r>
            <a:b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Центр уединения и т. д.</a:t>
            </a:r>
            <a:b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719122" y="497626"/>
            <a:ext cx="7475754" cy="1383495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 из фундаментальных положений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необходимость разделения пространства в помещении группы и на участке. </a:t>
            </a:r>
          </a:p>
        </p:txBody>
      </p:sp>
    </p:spTree>
    <p:extLst>
      <p:ext uri="{BB962C8B-B14F-4D97-AF65-F5344CB8AC3E}">
        <p14:creationId xmlns:p14="http://schemas.microsoft.com/office/powerpoint/2010/main" xmlns="" val="5949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0485" y="184048"/>
            <a:ext cx="8860346" cy="665038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Основные модели взаимодействия воспитателя с детьми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49454578"/>
              </p:ext>
            </p:extLst>
          </p:nvPr>
        </p:nvGraphicFramePr>
        <p:xfrm>
          <a:off x="326570" y="881745"/>
          <a:ext cx="11517087" cy="57585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7489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9657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1982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95171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832919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Тип              </a:t>
                      </a:r>
                      <a:r>
                        <a:rPr lang="ru-RU" sz="1400" dirty="0" smtClean="0"/>
                        <a:t>взаимодействия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Задачи педагога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Содержание действия педагога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 smtClean="0"/>
                    </a:p>
                    <a:p>
                      <a:pPr algn="ctr"/>
                      <a:r>
                        <a:rPr lang="ru-RU" sz="1600" dirty="0" smtClean="0"/>
                        <a:t>Описание педагогического действия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5364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Директивное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Направлять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Директива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Воспитатели дают конкретные указания детям о том, как действовать, предельно ограничивая область возможных ошибок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84233">
                <a:tc>
                  <a:txBody>
                    <a:bodyPr/>
                    <a:lstStyle/>
                    <a:p>
                      <a:pPr algn="ctr"/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Демонстрировать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Демонстрация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Воспитатели демонстрируют образец детям, которые наблюдают за ними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94941">
                <a:tc>
                  <a:txBody>
                    <a:bodyPr/>
                    <a:lstStyle/>
                    <a:p>
                      <a:pPr algn="ctr"/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Содействовать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Совместное конструирование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Воспитатели решают проблему вместе с детьми (например, конструируют домик, делают кошелёк из бумаги).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89984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Посредническое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Подтягивать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«Строительство лесов»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Воспитатели бросают «вызов» ребёнку или оказывают ему помощь, которая позволяет ему работать на грани его возможностей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76746">
                <a:tc>
                  <a:txBody>
                    <a:bodyPr/>
                    <a:lstStyle/>
                    <a:p>
                      <a:pPr algn="ctr"/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Оказывать поддержку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Создание условий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Воспитатели предоставляют ребёнку помощь, необходимую ему для достижения следующего уровня функционирования (дополнительные колёсики на велосипеде, ярлыки, наглядные схемы и т.д.) 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867623">
                <a:tc>
                  <a:txBody>
                    <a:bodyPr/>
                    <a:lstStyle/>
                    <a:p>
                      <a:pPr algn="ctr"/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Облегчать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Разовая помощь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Воспитатели предоставляют детям кратковременную помощь, позволяющую ребёнку выйти на следующий уровень функционирования (поддерживают велосипед рукой в момент начала движения, поправляют захват инструмента, дают недостающий материал)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676746">
                <a:tc>
                  <a:txBody>
                    <a:bodyPr/>
                    <a:lstStyle/>
                    <a:p>
                      <a:pPr algn="ctr"/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Моделировать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Моделирование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Воспитатели ненавязчиво демонстрируют желаемый способ или намекают, подсказывают, с комментариями или без них. Например, во время Утреннего сбора воспитатель моделирует, как нужно слушать друг друга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589984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err="1" smtClean="0"/>
                        <a:t>Недирективное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Одобрять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Одобрение/ подкрепление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Воспитатель уделяет внимание ребёнку, положительно оценивает, подбадривает и поддерживает его в том, что он делает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211991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534</TotalTime>
  <Words>747</Words>
  <Application>Microsoft Office PowerPoint</Application>
  <PresentationFormat>Произвольный</PresentationFormat>
  <Paragraphs>59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Изящная</vt:lpstr>
      <vt:lpstr>МАДОУ "Детский сад № 353 комбинированного вида» Авиастроительного  района г. Казани </vt:lpstr>
      <vt:lpstr>Адаптированная основная образовательная программа (Программа) для детей с тяжелыми нарушениями речи муниципального автономного дошкольного образовательного учреждения «Детский сад № 353 комбинированного вида» Авиастроительного  района г. Казани предназначена для педагогов, которые работают с детьми от 5 до 7 лет, имеющими тяжелые нарушения речи (ТНР). </vt:lpstr>
      <vt:lpstr>Программа разработана на два года,  с учетом:   -  основной образовательной программы дошкольного образования МАДОУ «Детский сад № 353»   - примерной адаптированной основной образовательной программы дошкольного образования для детей с тяжелыми нарушениями речи   - примерной адаптированной основной образовательной программы для детей с тяжелыми нарушениями речи с 5 до 7 лет. Н.В. Нищевой. Санкт-Петербург ДЕТСТВО-ПРЕСС, 2015.</vt:lpstr>
      <vt:lpstr>Содержание Программы в соответствии с требованиями Стандарта включает три основных раздела – целевой, содержательный и организационный. </vt:lpstr>
      <vt:lpstr>построение системы работы в группах компенсирующей направленности для детей с тяжелыми нарушениями речи в возрасте             с 5 до 7 лет, предусматривающей полную интеграцию действий всех специалистов дошкольного образовательного учреждения и родителей дошкольников. </vt:lpstr>
      <vt:lpstr>является овладение детьми самостоятельной, связной, грамматически правильной речью и коммуникативными навыками, фонетической системой русского языка, элементами грамоты, что формирует психологическую готовность к обучению в школе и обеспечивает преемственность со следующей ступенью системы общего образования</vt:lpstr>
      <vt:lpstr>Образовательная деятельность в соответствии с направлениями развития ребенка, представлены в пяти образовательных областях </vt:lpstr>
      <vt:lpstr>- Центр искусств - Центр речевого развития - Центр сюжетно-ролевых игр - Центр конструирования - Музыкальный центр - Центр экспериментирования - Центр физического развития - Центр уединения и т. д.     </vt:lpstr>
      <vt:lpstr>Слайд 9</vt:lpstr>
      <vt:lpstr> 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МАДОУ "Детский сад №346 комбинированного вида с татарским языком воспитания и обучения" Ново-Савиновского района г. Казани</dc:title>
  <dc:creator>User</dc:creator>
  <cp:lastModifiedBy>User</cp:lastModifiedBy>
  <cp:revision>55</cp:revision>
  <dcterms:created xsi:type="dcterms:W3CDTF">2020-02-29T13:38:26Z</dcterms:created>
  <dcterms:modified xsi:type="dcterms:W3CDTF">2022-11-11T11:47:08Z</dcterms:modified>
</cp:coreProperties>
</file>